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  <p:sldMasterId id="2147483672" r:id="rId2"/>
  </p:sldMasterIdLst>
  <p:notesMasterIdLst>
    <p:notesMasterId r:id="rId25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5" r:id="rId19"/>
    <p:sldId id="276" r:id="rId20"/>
    <p:sldId id="277" r:id="rId21"/>
    <p:sldId id="278" r:id="rId22"/>
    <p:sldId id="279" r:id="rId23"/>
    <p:sldId id="280" r:id="rId24"/>
  </p:sldIdLst>
  <p:sldSz cx="9144000" cy="5143500" type="screen16x9"/>
  <p:notesSz cx="6858000" cy="9144000"/>
  <p:embeddedFontLst>
    <p:embeddedFont>
      <p:font typeface="Lato" panose="020B0604020202020204" charset="0"/>
      <p:regular r:id="rId26"/>
      <p:bold r:id="rId27"/>
      <p:italic r:id="rId28"/>
      <p:boldItalic r:id="rId29"/>
    </p:embeddedFont>
    <p:embeddedFont>
      <p:font typeface="Questrial" panose="020B0604020202020204" charset="0"/>
      <p:regular r:id="rId30"/>
    </p:embeddedFont>
    <p:embeddedFont>
      <p:font typeface="PT Sans Narrow" panose="020B0604020202020204" charset="0"/>
      <p:regular r:id="rId31"/>
      <p:bold r:id="rId32"/>
    </p:embeddedFont>
    <p:embeddedFont>
      <p:font typeface="Merriweather Sans" panose="020B0604020202020204" charset="0"/>
      <p:regular r:id="rId33"/>
      <p:bold r:id="rId34"/>
      <p:italic r:id="rId35"/>
      <p:boldItalic r:id="rId36"/>
    </p:embeddedFont>
    <p:embeddedFont>
      <p:font typeface="Raleway" panose="020B0604020202020204" charset="0"/>
      <p:regular r:id="rId37"/>
      <p:bold r:id="rId38"/>
      <p:italic r:id="rId39"/>
      <p:boldItalic r:id="rId40"/>
    </p:embeddedFont>
    <p:embeddedFont>
      <p:font typeface="Helvetica Neue" panose="020B0604020202020204" charset="0"/>
      <p:regular r:id="rId41"/>
      <p:bold r:id="rId42"/>
      <p:italic r:id="rId43"/>
      <p:boldItalic r:id="rId44"/>
    </p:embeddedFont>
    <p:embeddedFont>
      <p:font typeface="Open Sans" panose="020B0604020202020204" charset="0"/>
      <p:regular r:id="rId45"/>
      <p:bold r:id="rId46"/>
      <p:italic r:id="rId47"/>
      <p:boldItalic r:id="rId4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C33A66D-ECB6-4440-AF3A-2EEA092A8E5E}">
  <a:tblStyle styleId="{BC33A66D-ECB6-4440-AF3A-2EEA092A8E5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75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font" Target="fonts/font9.fntdata"/><Relationship Id="rId42" Type="http://schemas.openxmlformats.org/officeDocument/2006/relationships/font" Target="fonts/font17.fntdata"/><Relationship Id="rId47" Type="http://schemas.openxmlformats.org/officeDocument/2006/relationships/font" Target="fonts/font22.fntdata"/><Relationship Id="rId50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46" Type="http://schemas.openxmlformats.org/officeDocument/2006/relationships/font" Target="fonts/font21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4.fntdata"/><Relationship Id="rId41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45" Type="http://schemas.openxmlformats.org/officeDocument/2006/relationships/font" Target="fonts/font20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49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6.fntdata"/><Relationship Id="rId44" Type="http://schemas.openxmlformats.org/officeDocument/2006/relationships/font" Target="fonts/font19.fntdata"/><Relationship Id="rId52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font" Target="fonts/font18.fntdata"/><Relationship Id="rId48" Type="http://schemas.openxmlformats.org/officeDocument/2006/relationships/font" Target="fonts/font23.fntdata"/><Relationship Id="rId8" Type="http://schemas.openxmlformats.org/officeDocument/2006/relationships/slide" Target="slides/slide6.xml"/><Relationship Id="rId51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4c456acd66_0_5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4c456acd66_0_5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4c456acd66_0_5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4c456acd66_0_5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4c456acd66_0_5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4c456acd66_0_5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4d4311cc4b_5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4d4311cc4b_5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4c456acd66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4c456acd66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4c456acd66_0_6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4c456acd66_0_6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4d4759c7be_3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4d4759c7be_3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4d4759c7be_7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4d4759c7be_7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4d4759c7be_7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4d4759c7be_7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4d4759c7be_7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4d4759c7be_7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4d4311cc4b_5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4d4311cc4b_5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4d4759c7be_7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4d4759c7be_7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4d4759c7be_7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4d4759c7be_7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4d4759c7be_7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4d4759c7be_7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4c456acd66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4c456acd66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4d6706295c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4d6706295c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4d6706295c_1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4d6706295c_1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4d6706295c_1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4d6706295c_1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4c456acd66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4c456acd66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4c456acd66_0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g4c456acd66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4c456acd66_0_5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4c456acd66_0_5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3" name="Google Shape;63;p11"/>
          <p:cNvSpPr txBox="1">
            <a:spLocks noGrp="1"/>
          </p:cNvSpPr>
          <p:nvPr>
            <p:ph type="title" hasCustomPrompt="1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>
            <a:spLocks noGrp="1"/>
          </p:cNvSpPr>
          <p:nvPr>
            <p:ph type="body" idx="1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3"/>
          <p:cNvSpPr txBox="1">
            <a:spLocks noGrp="1"/>
          </p:cNvSpPr>
          <p:nvPr>
            <p:ph type="title"/>
          </p:nvPr>
        </p:nvSpPr>
        <p:spPr>
          <a:xfrm>
            <a:off x="892969" y="126411"/>
            <a:ext cx="7358100" cy="13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 b="1" i="0" u="none" strike="noStrike" cap="none">
                <a:solidFill>
                  <a:srgbClr val="01000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5200" b="0" i="0" u="none" strike="noStrike" cap="none">
                <a:solidFill>
                  <a:srgbClr val="FFFFFF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5200" b="0" i="0" u="none" strike="noStrike" cap="none">
                <a:solidFill>
                  <a:srgbClr val="FFFFFF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5200" b="0" i="0" u="none" strike="noStrike" cap="none">
                <a:solidFill>
                  <a:srgbClr val="FFFFFF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5200" b="0" i="0" u="none" strike="noStrike" cap="none">
                <a:solidFill>
                  <a:srgbClr val="FFFFFF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5200" b="0" i="0" u="none" strike="noStrike" cap="none">
                <a:solidFill>
                  <a:srgbClr val="FFFFFF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5200" b="0" i="0" u="none" strike="noStrike" cap="none">
                <a:solidFill>
                  <a:srgbClr val="FFFFFF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5200" b="0" i="0" u="none" strike="noStrike" cap="none">
                <a:solidFill>
                  <a:srgbClr val="FFFFFF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5200" b="0" i="0" u="none" strike="noStrike" cap="none">
                <a:solidFill>
                  <a:srgbClr val="FFFFFF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body" idx="1"/>
          </p:nvPr>
        </p:nvSpPr>
        <p:spPr>
          <a:xfrm>
            <a:off x="892969" y="1426518"/>
            <a:ext cx="7358100" cy="30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374650" algn="l" rtl="0">
              <a:spcBef>
                <a:spcPts val="2700"/>
              </a:spcBef>
              <a:spcAft>
                <a:spcPts val="0"/>
              </a:spcAft>
              <a:buClr>
                <a:srgbClr val="010001"/>
              </a:buClr>
              <a:buSzPts val="2300"/>
              <a:buFont typeface="Arial"/>
              <a:buChar char="•"/>
              <a:defRPr sz="2300" b="0" i="0" u="none" strike="noStrike" cap="none">
                <a:solidFill>
                  <a:srgbClr val="01000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74650" algn="l" rtl="0">
              <a:spcBef>
                <a:spcPts val="2700"/>
              </a:spcBef>
              <a:spcAft>
                <a:spcPts val="0"/>
              </a:spcAft>
              <a:buClr>
                <a:srgbClr val="010001"/>
              </a:buClr>
              <a:buSzPts val="2300"/>
              <a:buFont typeface="Arial"/>
              <a:buChar char="•"/>
              <a:defRPr sz="2300" b="0" i="0" u="none" strike="noStrike" cap="none">
                <a:solidFill>
                  <a:srgbClr val="01000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74650" algn="l" rtl="0">
              <a:spcBef>
                <a:spcPts val="2700"/>
              </a:spcBef>
              <a:spcAft>
                <a:spcPts val="0"/>
              </a:spcAft>
              <a:buClr>
                <a:srgbClr val="010001"/>
              </a:buClr>
              <a:buSzPts val="2300"/>
              <a:buFont typeface="Arial"/>
              <a:buChar char="•"/>
              <a:defRPr sz="2300" b="0" i="0" u="none" strike="noStrike" cap="none">
                <a:solidFill>
                  <a:srgbClr val="01000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74650" algn="l" rtl="0">
              <a:spcBef>
                <a:spcPts val="2700"/>
              </a:spcBef>
              <a:spcAft>
                <a:spcPts val="0"/>
              </a:spcAft>
              <a:buClr>
                <a:srgbClr val="010001"/>
              </a:buClr>
              <a:buSzPts val="2300"/>
              <a:buFont typeface="Arial"/>
              <a:buChar char="•"/>
              <a:defRPr sz="2300" b="0" i="0" u="none" strike="noStrike" cap="none">
                <a:solidFill>
                  <a:srgbClr val="01000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74650" algn="l" rtl="0">
              <a:spcBef>
                <a:spcPts val="2700"/>
              </a:spcBef>
              <a:spcAft>
                <a:spcPts val="0"/>
              </a:spcAft>
              <a:buClr>
                <a:srgbClr val="010001"/>
              </a:buClr>
              <a:buSzPts val="2300"/>
              <a:buFont typeface="Arial"/>
              <a:buChar char="•"/>
              <a:defRPr sz="2300" b="0" i="0" u="none" strike="noStrike" cap="none">
                <a:solidFill>
                  <a:srgbClr val="01000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81000" algn="l" rtl="0">
              <a:spcBef>
                <a:spcPts val="2700"/>
              </a:spcBef>
              <a:spcAft>
                <a:spcPts val="0"/>
              </a:spcAft>
              <a:buClr>
                <a:srgbClr val="FEFFFE"/>
              </a:buClr>
              <a:buSzPts val="2400"/>
              <a:buFont typeface="Merriweather Sans"/>
              <a:buChar char="•"/>
              <a:defRPr sz="2400" b="0" i="0" u="none" strike="noStrike" cap="none">
                <a:solidFill>
                  <a:schemeClr val="lt1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6pPr>
            <a:lvl7pPr marL="3200400" marR="0" lvl="6" indent="-381000" algn="l" rtl="0">
              <a:spcBef>
                <a:spcPts val="2700"/>
              </a:spcBef>
              <a:spcAft>
                <a:spcPts val="0"/>
              </a:spcAft>
              <a:buClr>
                <a:srgbClr val="FEFFFE"/>
              </a:buClr>
              <a:buSzPts val="2400"/>
              <a:buFont typeface="Merriweather Sans"/>
              <a:buChar char="•"/>
              <a:defRPr sz="2400" b="0" i="0" u="none" strike="noStrike" cap="none">
                <a:solidFill>
                  <a:schemeClr val="lt1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7pPr>
            <a:lvl8pPr marL="3657600" marR="0" lvl="7" indent="-381000" algn="l" rtl="0">
              <a:spcBef>
                <a:spcPts val="2700"/>
              </a:spcBef>
              <a:spcAft>
                <a:spcPts val="0"/>
              </a:spcAft>
              <a:buClr>
                <a:srgbClr val="FEFFFE"/>
              </a:buClr>
              <a:buSzPts val="2400"/>
              <a:buFont typeface="Merriweather Sans"/>
              <a:buChar char="•"/>
              <a:defRPr sz="2400" b="0" i="0" u="none" strike="noStrike" cap="none">
                <a:solidFill>
                  <a:schemeClr val="lt1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8pPr>
            <a:lvl9pPr marL="4114800" marR="0" lvl="8" indent="-381000" algn="l" rtl="0">
              <a:spcBef>
                <a:spcPts val="2700"/>
              </a:spcBef>
              <a:spcAft>
                <a:spcPts val="0"/>
              </a:spcAft>
              <a:buClr>
                <a:srgbClr val="FEFFFE"/>
              </a:buClr>
              <a:buSzPts val="2400"/>
              <a:buFont typeface="Merriweather Sans"/>
              <a:buChar char="•"/>
              <a:defRPr sz="2400" b="0" i="0" u="none" strike="noStrike" cap="none">
                <a:solidFill>
                  <a:schemeClr val="lt1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6" name="Google Shape;76;p15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7" name="Google Shape;77;p15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78" name="Google Shape;78;p15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79" name="Google Shape;79;p15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0" name="Google Shape;80;p15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81" name="Google Shape;81;p15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82" name="Google Shape;82;p15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" name="Google Shape;83;p15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84" name="Google Shape;84;p15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85" name="Google Shape;85;p15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6" name="Google Shape;86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6"/>
          <p:cNvSpPr txBox="1">
            <a:spLocks noGrp="1"/>
          </p:cNvSpPr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7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5" name="Google Shape;95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8"/>
          <p:cNvSpPr txBox="1">
            <a:spLocks noGrp="1"/>
          </p:cNvSpPr>
          <p:nvPr>
            <p:ph type="body" idx="1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99" name="Google Shape;99;p18"/>
          <p:cNvSpPr txBox="1">
            <a:spLocks noGrp="1"/>
          </p:cNvSpPr>
          <p:nvPr>
            <p:ph type="body" idx="2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0" name="Google Shape;100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6" name="Google Shape;106;p2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7" name="Google Shape;107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6"/>
        </a:solid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1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0" name="Google Shape;110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3" name="Google Shape;113;p22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4" name="Google Shape;114;p22"/>
          <p:cNvSpPr txBox="1">
            <a:spLocks noGrp="1"/>
          </p:cNvSpPr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15" name="Google Shape;115;p22"/>
          <p:cNvSpPr txBox="1">
            <a:spLocks noGrp="1"/>
          </p:cNvSpPr>
          <p:nvPr>
            <p:ph type="subTitle" idx="1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16" name="Google Shape;116;p22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7" name="Google Shape;117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3"/>
          <p:cNvSpPr txBox="1">
            <a:spLocks noGrp="1"/>
          </p:cNvSpPr>
          <p:nvPr>
            <p:ph type="body" idx="1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>
            <a:endParaRPr/>
          </a:p>
        </p:txBody>
      </p:sp>
      <p:sp>
        <p:nvSpPr>
          <p:cNvPr id="120" name="Google Shape;120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title" hasCustomPrompt="1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4" name="Google Shape;124;p24"/>
          <p:cNvSpPr txBox="1">
            <a:spLocks noGrp="1"/>
          </p:cNvSpPr>
          <p:nvPr>
            <p:ph type="body" idx="1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5" name="Google Shape;125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1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body" idx="2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1" name="Google Shape;51;p9"/>
          <p:cNvSpPr txBox="1">
            <a:spLocks noGrp="1"/>
          </p:cNvSpPr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subTitle" idx="1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8" name="Google Shape;58;p10"/>
          <p:cNvSpPr txBox="1">
            <a:spLocks noGrp="1"/>
          </p:cNvSpPr>
          <p:nvPr>
            <p:ph type="body" idx="1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wiss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tropic">
    <p:bg>
      <p:bgPr>
        <a:solidFill>
          <a:schemeClr val="lt1"/>
        </a:solid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>
            <a:endParaRPr/>
          </a:p>
        </p:txBody>
      </p:sp>
      <p:sp>
        <p:nvSpPr>
          <p:cNvPr id="73" name="Google Shape;73;p14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74" name="Google Shape;74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4" Type="http://schemas.openxmlformats.org/officeDocument/2006/relationships/hyperlink" Target="http://dontchangethislink.peardeckmagic.zone?eyJ0eXBlIjoiZ29vZ2xlLXNsaWRlcy1hZGRvbi1yZXNwb25zZS1mb290ZXIiLCJsYXN0RWRpdGVkQnkiOiIxMTQ2NTE0MDU0ODY5MDE5OTUwMTAiLCJwcmVzZW50YXRpb25JZCI6IjFHWUZyVWpMWmxRQmNXUXlYaVFzc21kcUU4Ri1KdS12aUpiYXZXWlNTUFRRIiwiY29udGVudElkIjoiY3VzdG9tLXJlc3BvbnNlLW11bHRpcGxlQ2hvaWNlIiwic2xpZGVJZCI6Imc0ZDY3MDYyOTVjXzFfNiIsImNvbnRlbnRJbnN0YW5jZUlkIjoiMUdZRnJVakxabFFCY1dReVhpUXNzbWRxRThGLUp1LXZpSmJhdldaU1NQVFEvMWNmZjZkNGEtZGU2YS00MTljLWFjMWItMmI3OGJkZjBmYjQyIn0=pearId=magic-pear-metadata-identifier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6"/>
          <p:cNvSpPr txBox="1">
            <a:spLocks noGrp="1"/>
          </p:cNvSpPr>
          <p:nvPr>
            <p:ph type="ctrTitle"/>
          </p:nvPr>
        </p:nvSpPr>
        <p:spPr>
          <a:xfrm>
            <a:off x="71450" y="1781538"/>
            <a:ext cx="3367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Genetics</a:t>
            </a:r>
            <a:endParaRPr sz="4000"/>
          </a:p>
        </p:txBody>
      </p:sp>
      <p:sp>
        <p:nvSpPr>
          <p:cNvPr id="133" name="Google Shape;133;p26"/>
          <p:cNvSpPr txBox="1">
            <a:spLocks noGrp="1"/>
          </p:cNvSpPr>
          <p:nvPr>
            <p:ph type="subTitle" idx="1"/>
          </p:nvPr>
        </p:nvSpPr>
        <p:spPr>
          <a:xfrm>
            <a:off x="1041800" y="2682000"/>
            <a:ext cx="1426500" cy="52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Chapter 6 </a:t>
            </a:r>
            <a:endParaRPr/>
          </a:p>
        </p:txBody>
      </p:sp>
      <p:pic>
        <p:nvPicPr>
          <p:cNvPr id="134" name="Google Shape;13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89250" y="441975"/>
            <a:ext cx="4299850" cy="4308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6250" y="0"/>
            <a:ext cx="7771492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Google Shape;225;p38"/>
          <p:cNvPicPr preferRelativeResize="0"/>
          <p:nvPr/>
        </p:nvPicPr>
        <p:blipFill rotWithShape="1">
          <a:blip r:embed="rId3">
            <a:alphaModFix/>
          </a:blip>
          <a:srcRect l="3578" t="9869" r="4205" b="10284"/>
          <a:stretch/>
        </p:blipFill>
        <p:spPr>
          <a:xfrm>
            <a:off x="133075" y="790887"/>
            <a:ext cx="8877848" cy="4323726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38"/>
          <p:cNvSpPr txBox="1">
            <a:spLocks noGrp="1"/>
          </p:cNvSpPr>
          <p:nvPr>
            <p:ph type="title" idx="4294967295"/>
          </p:nvPr>
        </p:nvSpPr>
        <p:spPr>
          <a:xfrm>
            <a:off x="147550" y="-35150"/>
            <a:ext cx="29409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Dihybrid Cross</a:t>
            </a:r>
            <a:endParaRPr/>
          </a:p>
        </p:txBody>
      </p:sp>
      <p:sp>
        <p:nvSpPr>
          <p:cNvPr id="227" name="Google Shape;227;p38"/>
          <p:cNvSpPr txBox="1">
            <a:spLocks noGrp="1"/>
          </p:cNvSpPr>
          <p:nvPr>
            <p:ph type="body" idx="4294967295"/>
          </p:nvPr>
        </p:nvSpPr>
        <p:spPr>
          <a:xfrm>
            <a:off x="147550" y="689550"/>
            <a:ext cx="2940900" cy="1971300"/>
          </a:xfrm>
          <a:prstGeom prst="rect">
            <a:avLst/>
          </a:prstGeom>
          <a:ln w="9525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Remember, the </a:t>
            </a:r>
            <a:r>
              <a:rPr lang="en" b="1">
                <a:solidFill>
                  <a:schemeClr val="dk1"/>
                </a:solidFill>
              </a:rPr>
              <a:t>dihybrid</a:t>
            </a:r>
            <a:r>
              <a:rPr lang="en">
                <a:solidFill>
                  <a:srgbClr val="000000"/>
                </a:solidFill>
              </a:rPr>
              <a:t> cross involves two traits. 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000000"/>
                </a:solidFill>
              </a:rPr>
              <a:t>This can lead to a total of 16 different genotypes and 4 different phenotypes.  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9"/>
          <p:cNvSpPr txBox="1">
            <a:spLocks noGrp="1"/>
          </p:cNvSpPr>
          <p:nvPr>
            <p:ph type="body" idx="1"/>
          </p:nvPr>
        </p:nvSpPr>
        <p:spPr>
          <a:xfrm>
            <a:off x="311700" y="123325"/>
            <a:ext cx="8520600" cy="126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4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A brown rat with red eyes (BBRr) is crossed with a white rat with white eyes (bbrr). What is the percent chance that they will have an offspring with the genotype Bbrr?</a:t>
            </a:r>
            <a:endParaRPr sz="2400" b="1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9D9"/>
        </a:solidFill>
        <a:effectLst/>
      </p:bgPr>
    </p:bg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0"/>
          <p:cNvSpPr txBox="1">
            <a:spLocks noGrp="1"/>
          </p:cNvSpPr>
          <p:nvPr>
            <p:ph type="title"/>
          </p:nvPr>
        </p:nvSpPr>
        <p:spPr>
          <a:xfrm>
            <a:off x="2097875" y="575950"/>
            <a:ext cx="6786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7.2 Complex Patterns of Inheritance</a:t>
            </a:r>
            <a:endParaRPr/>
          </a:p>
        </p:txBody>
      </p:sp>
      <p:sp>
        <p:nvSpPr>
          <p:cNvPr id="238" name="Google Shape;238;p40"/>
          <p:cNvSpPr txBox="1">
            <a:spLocks noGrp="1"/>
          </p:cNvSpPr>
          <p:nvPr>
            <p:ph type="body" idx="1"/>
          </p:nvPr>
        </p:nvSpPr>
        <p:spPr>
          <a:xfrm>
            <a:off x="653250" y="1752600"/>
            <a:ext cx="7690200" cy="246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After this section you will be able to……</a:t>
            </a:r>
            <a:endParaRPr sz="2600"/>
          </a:p>
          <a:p>
            <a:pPr marL="457200" lvl="0" indent="-3810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arenR"/>
            </a:pPr>
            <a:r>
              <a:rPr lang="en" sz="2400">
                <a:solidFill>
                  <a:schemeClr val="dk1"/>
                </a:solidFill>
              </a:rPr>
              <a:t>Describe incomplete dominance and codominance.</a:t>
            </a:r>
            <a:endParaRPr sz="2400">
              <a:solidFill>
                <a:schemeClr val="dk1"/>
              </a:solidFill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arenR"/>
            </a:pPr>
            <a:r>
              <a:rPr lang="en" sz="2400">
                <a:solidFill>
                  <a:schemeClr val="dk1"/>
                </a:solidFill>
              </a:rPr>
              <a:t>Explain the difference between polygenic traits and epistasis. </a:t>
            </a:r>
            <a:endParaRPr sz="2400">
              <a:solidFill>
                <a:schemeClr val="dk1"/>
              </a:solidFill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arenR"/>
            </a:pPr>
            <a:r>
              <a:rPr lang="en" sz="2400">
                <a:solidFill>
                  <a:schemeClr val="dk1"/>
                </a:solidFill>
              </a:rPr>
              <a:t>(Added) Describe sex-linked traits</a:t>
            </a: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41"/>
          <p:cNvSpPr txBox="1">
            <a:spLocks noGrp="1"/>
          </p:cNvSpPr>
          <p:nvPr>
            <p:ph type="title"/>
          </p:nvPr>
        </p:nvSpPr>
        <p:spPr>
          <a:xfrm>
            <a:off x="447625" y="576075"/>
            <a:ext cx="1659900" cy="101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TEKS</a:t>
            </a:r>
            <a:endParaRPr sz="4400"/>
          </a:p>
        </p:txBody>
      </p:sp>
      <p:sp>
        <p:nvSpPr>
          <p:cNvPr id="244" name="Google Shape;244;p41"/>
          <p:cNvSpPr txBox="1">
            <a:spLocks noGrp="1"/>
          </p:cNvSpPr>
          <p:nvPr>
            <p:ph type="body" idx="1"/>
          </p:nvPr>
        </p:nvSpPr>
        <p:spPr>
          <a:xfrm>
            <a:off x="185700" y="1290975"/>
            <a:ext cx="3707700" cy="33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600">
                <a:solidFill>
                  <a:schemeClr val="dk1"/>
                </a:solidFill>
              </a:rPr>
              <a:t>B.6F - predict possible outcomes of various genetic combinations such as monohybrid crosses, dihybrid crosses and non-Mendelian inheritance</a:t>
            </a:r>
            <a:endParaRPr sz="2600">
              <a:solidFill>
                <a:schemeClr val="dk1"/>
              </a:solidFill>
            </a:endParaRPr>
          </a:p>
        </p:txBody>
      </p:sp>
      <p:pic>
        <p:nvPicPr>
          <p:cNvPr id="245" name="Google Shape;245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67075" y="1243000"/>
            <a:ext cx="4284101" cy="265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2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Incomplete Dominance</a:t>
            </a:r>
            <a:endParaRPr/>
          </a:p>
        </p:txBody>
      </p:sp>
      <p:sp>
        <p:nvSpPr>
          <p:cNvPr id="251" name="Google Shape;251;p42"/>
          <p:cNvSpPr txBox="1">
            <a:spLocks noGrp="1"/>
          </p:cNvSpPr>
          <p:nvPr>
            <p:ph type="body" idx="1"/>
          </p:nvPr>
        </p:nvSpPr>
        <p:spPr>
          <a:xfrm>
            <a:off x="4060028" y="1463475"/>
            <a:ext cx="4671600" cy="31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</a:t>
            </a:r>
            <a:r>
              <a:rPr lang="en" b="1">
                <a:solidFill>
                  <a:schemeClr val="dk1"/>
                </a:solidFill>
              </a:rPr>
              <a:t>Incomplete Dominance</a:t>
            </a:r>
            <a:r>
              <a:rPr lang="en"/>
              <a:t> both alleles present fight for control of being the dominant allele. When this occurs, the heterozygous phenotype is somewhere in between the two homozygous phenotypes.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Note: incomplete dominance does </a:t>
            </a:r>
            <a:r>
              <a:rPr lang="en" b="1" u="sng"/>
              <a:t>not</a:t>
            </a:r>
            <a:r>
              <a:rPr lang="en"/>
              <a:t> show both phenotypes, but a blend of the two.  </a:t>
            </a:r>
            <a:endParaRPr/>
          </a:p>
        </p:txBody>
      </p:sp>
      <p:pic>
        <p:nvPicPr>
          <p:cNvPr id="252" name="Google Shape;252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63750"/>
            <a:ext cx="3407575" cy="313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3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Codominance</a:t>
            </a:r>
            <a:endParaRPr/>
          </a:p>
        </p:txBody>
      </p:sp>
      <p:sp>
        <p:nvSpPr>
          <p:cNvPr id="258" name="Google Shape;258;p43"/>
          <p:cNvSpPr txBox="1">
            <a:spLocks noGrp="1"/>
          </p:cNvSpPr>
          <p:nvPr>
            <p:ph type="body" idx="1"/>
          </p:nvPr>
        </p:nvSpPr>
        <p:spPr>
          <a:xfrm>
            <a:off x="4060028" y="1463475"/>
            <a:ext cx="4671600" cy="31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</a:t>
            </a:r>
            <a:r>
              <a:rPr lang="en" b="1">
                <a:solidFill>
                  <a:schemeClr val="dk1"/>
                </a:solidFill>
              </a:rPr>
              <a:t>Codominance</a:t>
            </a:r>
            <a:r>
              <a:rPr lang="en"/>
              <a:t> both alleles are neither dominant or recessive. This means that in a heterozygous phenotype, both alleles are present and expressed completely. 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/>
              <a:t>Note: codominance </a:t>
            </a:r>
            <a:r>
              <a:rPr lang="en" b="1" u="sng"/>
              <a:t>does</a:t>
            </a:r>
            <a:r>
              <a:rPr lang="en"/>
              <a:t> show both phenotypes,</a:t>
            </a:r>
            <a:r>
              <a:rPr lang="en" b="1"/>
              <a:t> </a:t>
            </a:r>
            <a:r>
              <a:rPr lang="en" b="1" u="sng"/>
              <a:t>not</a:t>
            </a:r>
            <a:r>
              <a:rPr lang="en"/>
              <a:t> a blend of the two.</a:t>
            </a:r>
            <a:endParaRPr/>
          </a:p>
        </p:txBody>
      </p:sp>
      <p:pic>
        <p:nvPicPr>
          <p:cNvPr id="259" name="Google Shape;259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63750"/>
            <a:ext cx="3755225" cy="28013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5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Polygenic Traits</a:t>
            </a:r>
            <a:endParaRPr/>
          </a:p>
        </p:txBody>
      </p:sp>
      <p:sp>
        <p:nvSpPr>
          <p:cNvPr id="272" name="Google Shape;272;p45"/>
          <p:cNvSpPr txBox="1">
            <a:spLocks noGrp="1"/>
          </p:cNvSpPr>
          <p:nvPr>
            <p:ph type="body" idx="1"/>
          </p:nvPr>
        </p:nvSpPr>
        <p:spPr>
          <a:xfrm>
            <a:off x="71450" y="1382900"/>
            <a:ext cx="2842800" cy="31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200"/>
              <a:t>If a trait is controlled by two or more genes well call them </a:t>
            </a:r>
            <a:r>
              <a:rPr lang="en" sz="2200" b="1">
                <a:solidFill>
                  <a:schemeClr val="dk1"/>
                </a:solidFill>
              </a:rPr>
              <a:t>polygenic</a:t>
            </a:r>
            <a:r>
              <a:rPr lang="en" sz="2200"/>
              <a:t>. Two examples are eye color and skin color. </a:t>
            </a:r>
            <a:endParaRPr sz="2200"/>
          </a:p>
        </p:txBody>
      </p:sp>
      <p:pic>
        <p:nvPicPr>
          <p:cNvPr id="273" name="Google Shape;273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47050" y="1157925"/>
            <a:ext cx="6249850" cy="351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46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Epistasis</a:t>
            </a:r>
            <a:endParaRPr/>
          </a:p>
        </p:txBody>
      </p:sp>
      <p:sp>
        <p:nvSpPr>
          <p:cNvPr id="279" name="Google Shape;279;p46"/>
          <p:cNvSpPr txBox="1">
            <a:spLocks noGrp="1"/>
          </p:cNvSpPr>
          <p:nvPr>
            <p:ph type="body" idx="1"/>
          </p:nvPr>
        </p:nvSpPr>
        <p:spPr>
          <a:xfrm>
            <a:off x="71450" y="1382900"/>
            <a:ext cx="3205500" cy="30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200" b="1">
                <a:solidFill>
                  <a:schemeClr val="dk1"/>
                </a:solidFill>
              </a:rPr>
              <a:t>Epistasis</a:t>
            </a:r>
            <a:r>
              <a:rPr lang="en" sz="2200"/>
              <a:t> is when one gene can affect </a:t>
            </a:r>
            <a:r>
              <a:rPr lang="en" sz="2200" b="1" u="sng"/>
              <a:t>all</a:t>
            </a:r>
            <a:r>
              <a:rPr lang="en" sz="2200"/>
              <a:t> other genes and prevent them from being expressed. A common example used for epistasis is albinism. </a:t>
            </a:r>
            <a:endParaRPr sz="2200"/>
          </a:p>
        </p:txBody>
      </p:sp>
      <p:pic>
        <p:nvPicPr>
          <p:cNvPr id="280" name="Google Shape;280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8625" y="1352038"/>
            <a:ext cx="4816526" cy="3196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7"/>
          <p:cNvSpPr txBox="1">
            <a:spLocks noGrp="1"/>
          </p:cNvSpPr>
          <p:nvPr>
            <p:ph type="title" idx="4294967295"/>
          </p:nvPr>
        </p:nvSpPr>
        <p:spPr>
          <a:xfrm>
            <a:off x="6817900" y="255175"/>
            <a:ext cx="23100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Sex-Linked</a:t>
            </a:r>
            <a:endParaRPr/>
          </a:p>
        </p:txBody>
      </p:sp>
      <p:pic>
        <p:nvPicPr>
          <p:cNvPr id="286" name="Google Shape;286;p47"/>
          <p:cNvPicPr preferRelativeResize="0"/>
          <p:nvPr/>
        </p:nvPicPr>
        <p:blipFill rotWithShape="1">
          <a:blip r:embed="rId3">
            <a:alphaModFix/>
          </a:blip>
          <a:srcRect t="9510"/>
          <a:stretch/>
        </p:blipFill>
        <p:spPr>
          <a:xfrm>
            <a:off x="206125" y="255174"/>
            <a:ext cx="6611774" cy="4487125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47"/>
          <p:cNvSpPr txBox="1">
            <a:spLocks noGrp="1"/>
          </p:cNvSpPr>
          <p:nvPr>
            <p:ph type="body" idx="4294967295"/>
          </p:nvPr>
        </p:nvSpPr>
        <p:spPr>
          <a:xfrm>
            <a:off x="6817900" y="1315775"/>
            <a:ext cx="2153100" cy="321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1"/>
                </a:solidFill>
              </a:rPr>
              <a:t>What can you tell me about the difference in chromosomes in male and females?</a:t>
            </a:r>
            <a:endParaRPr b="1">
              <a:solidFill>
                <a:schemeClr val="accent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b="1">
                <a:solidFill>
                  <a:schemeClr val="accent1"/>
                </a:solidFill>
              </a:rPr>
              <a:t>How does the X chromosome compare to the Y chromosome?</a:t>
            </a:r>
            <a:endParaRPr b="1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9D9"/>
        </a:soli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7"/>
          <p:cNvSpPr txBox="1">
            <a:spLocks noGrp="1"/>
          </p:cNvSpPr>
          <p:nvPr>
            <p:ph type="title"/>
          </p:nvPr>
        </p:nvSpPr>
        <p:spPr>
          <a:xfrm>
            <a:off x="2097875" y="575950"/>
            <a:ext cx="6786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6.5 Traits and Probability</a:t>
            </a:r>
            <a:endParaRPr/>
          </a:p>
        </p:txBody>
      </p:sp>
      <p:sp>
        <p:nvSpPr>
          <p:cNvPr id="140" name="Google Shape;140;p27"/>
          <p:cNvSpPr txBox="1">
            <a:spLocks noGrp="1"/>
          </p:cNvSpPr>
          <p:nvPr>
            <p:ph type="body" idx="1"/>
          </p:nvPr>
        </p:nvSpPr>
        <p:spPr>
          <a:xfrm>
            <a:off x="653250" y="1295400"/>
            <a:ext cx="7690200" cy="289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After this section you will be able to……</a:t>
            </a:r>
            <a:endParaRPr sz="2600"/>
          </a:p>
          <a:p>
            <a:pPr marL="457200" lvl="0" indent="-3810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arenR"/>
            </a:pPr>
            <a:r>
              <a:rPr lang="en" sz="2400">
                <a:solidFill>
                  <a:schemeClr val="dk1"/>
                </a:solidFill>
              </a:rPr>
              <a:t>Predict possible genotypes resulting from a monohybrid cross and dihybrid cross.</a:t>
            </a:r>
            <a:endParaRPr sz="2400">
              <a:solidFill>
                <a:schemeClr val="dk1"/>
              </a:solidFill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arenR"/>
            </a:pPr>
            <a:r>
              <a:rPr lang="en" sz="2400">
                <a:solidFill>
                  <a:schemeClr val="dk1"/>
                </a:solidFill>
              </a:rPr>
              <a:t>Perform a testcross in order to determine the genotype of the parent in a specific genetic cross.</a:t>
            </a:r>
            <a:endParaRPr sz="2400">
              <a:solidFill>
                <a:schemeClr val="dk1"/>
              </a:solidFill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arenR"/>
            </a:pPr>
            <a:r>
              <a:rPr lang="en" sz="2400">
                <a:solidFill>
                  <a:schemeClr val="dk1"/>
                </a:solidFill>
              </a:rPr>
              <a:t>Calculate the probability of a particular event involving genetics.</a:t>
            </a: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8"/>
          <p:cNvSpPr txBox="1">
            <a:spLocks noGrp="1"/>
          </p:cNvSpPr>
          <p:nvPr>
            <p:ph type="title"/>
          </p:nvPr>
        </p:nvSpPr>
        <p:spPr>
          <a:xfrm>
            <a:off x="4646600" y="575950"/>
            <a:ext cx="2296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Sex-Linked</a:t>
            </a:r>
            <a:endParaRPr/>
          </a:p>
        </p:txBody>
      </p:sp>
      <p:sp>
        <p:nvSpPr>
          <p:cNvPr id="293" name="Google Shape;293;p48"/>
          <p:cNvSpPr txBox="1">
            <a:spLocks noGrp="1"/>
          </p:cNvSpPr>
          <p:nvPr>
            <p:ph type="body" idx="1"/>
          </p:nvPr>
        </p:nvSpPr>
        <p:spPr>
          <a:xfrm>
            <a:off x="4257150" y="1463475"/>
            <a:ext cx="4474500" cy="31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</a:rPr>
              <a:t>Sex-linked </a:t>
            </a:r>
            <a:r>
              <a:rPr lang="en"/>
              <a:t>disorders exist because of the lack of genes on the Y chromosome. 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Recall that heterozygous genotypes express the dominant trait. But what happens if there is only one allele present? </a:t>
            </a:r>
            <a:endParaRPr/>
          </a:p>
        </p:txBody>
      </p:sp>
      <p:pic>
        <p:nvPicPr>
          <p:cNvPr id="294" name="Google Shape;294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409900"/>
            <a:ext cx="3970450" cy="435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9"/>
          <p:cNvSpPr txBox="1">
            <a:spLocks noGrp="1"/>
          </p:cNvSpPr>
          <p:nvPr>
            <p:ph type="title"/>
          </p:nvPr>
        </p:nvSpPr>
        <p:spPr>
          <a:xfrm>
            <a:off x="4646600" y="575950"/>
            <a:ext cx="2296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Sex-Linked</a:t>
            </a:r>
            <a:endParaRPr/>
          </a:p>
        </p:txBody>
      </p:sp>
      <p:sp>
        <p:nvSpPr>
          <p:cNvPr id="300" name="Google Shape;300;p49"/>
          <p:cNvSpPr txBox="1">
            <a:spLocks noGrp="1"/>
          </p:cNvSpPr>
          <p:nvPr>
            <p:ph type="body" idx="1"/>
          </p:nvPr>
        </p:nvSpPr>
        <p:spPr>
          <a:xfrm>
            <a:off x="4257150" y="1463475"/>
            <a:ext cx="4474500" cy="31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</a:rPr>
              <a:t>Sex-linked </a:t>
            </a:r>
            <a:r>
              <a:rPr lang="en">
                <a:solidFill>
                  <a:srgbClr val="000000"/>
                </a:solidFill>
              </a:rPr>
              <a:t>disorders often affect males since they will express the trait if they have the recessive gene on their X chromosome. Females have a chance to </a:t>
            </a:r>
            <a:r>
              <a:rPr lang="en"/>
              <a:t> inherit another X chromosome that dominates the recessive trait.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A female carrier is a heterozygous genotype that “carries” the recessive trait that is not present in the Y chromosome.</a:t>
            </a:r>
            <a:endParaRPr/>
          </a:p>
        </p:txBody>
      </p:sp>
      <p:pic>
        <p:nvPicPr>
          <p:cNvPr id="301" name="Google Shape;301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200" y="575950"/>
            <a:ext cx="4022226" cy="4022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50"/>
          <p:cNvSpPr txBox="1">
            <a:spLocks noGrp="1"/>
          </p:cNvSpPr>
          <p:nvPr>
            <p:ph type="title"/>
          </p:nvPr>
        </p:nvSpPr>
        <p:spPr>
          <a:xfrm>
            <a:off x="4646600" y="575950"/>
            <a:ext cx="2296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Sex-Linked</a:t>
            </a:r>
            <a:endParaRPr/>
          </a:p>
        </p:txBody>
      </p:sp>
      <p:sp>
        <p:nvSpPr>
          <p:cNvPr id="307" name="Google Shape;307;p50"/>
          <p:cNvSpPr txBox="1">
            <a:spLocks noGrp="1"/>
          </p:cNvSpPr>
          <p:nvPr>
            <p:ph type="body" idx="1"/>
          </p:nvPr>
        </p:nvSpPr>
        <p:spPr>
          <a:xfrm>
            <a:off x="4257150" y="1463475"/>
            <a:ext cx="4474500" cy="31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000000"/>
                </a:solidFill>
              </a:rPr>
              <a:t>Hemophilia is a common example of an X-linked recessive trait. If a female is a carrier and a male does not have hemophilia, there is as </a:t>
            </a:r>
            <a:r>
              <a:rPr lang="en" b="1">
                <a:solidFill>
                  <a:srgbClr val="0000FF"/>
                </a:solidFill>
              </a:rPr>
              <a:t>50%</a:t>
            </a:r>
            <a:r>
              <a:rPr lang="en">
                <a:solidFill>
                  <a:srgbClr val="000000"/>
                </a:solidFill>
              </a:rPr>
              <a:t> chance that a male offspring will have hemophilia and a </a:t>
            </a:r>
            <a:r>
              <a:rPr lang="en" b="1">
                <a:solidFill>
                  <a:srgbClr val="0000FF"/>
                </a:solidFill>
              </a:rPr>
              <a:t>50%</a:t>
            </a:r>
            <a:r>
              <a:rPr lang="en">
                <a:solidFill>
                  <a:srgbClr val="000000"/>
                </a:solidFill>
              </a:rPr>
              <a:t> chance that a female offspring will be a carrier. 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308" name="Google Shape;308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" y="499750"/>
            <a:ext cx="3952351" cy="41438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8"/>
          <p:cNvSpPr txBox="1">
            <a:spLocks noGrp="1"/>
          </p:cNvSpPr>
          <p:nvPr>
            <p:ph type="title"/>
          </p:nvPr>
        </p:nvSpPr>
        <p:spPr>
          <a:xfrm>
            <a:off x="447625" y="576075"/>
            <a:ext cx="1659900" cy="101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TEKS</a:t>
            </a:r>
            <a:endParaRPr sz="4400"/>
          </a:p>
        </p:txBody>
      </p:sp>
      <p:sp>
        <p:nvSpPr>
          <p:cNvPr id="146" name="Google Shape;146;p28"/>
          <p:cNvSpPr txBox="1">
            <a:spLocks noGrp="1"/>
          </p:cNvSpPr>
          <p:nvPr>
            <p:ph type="body" idx="1"/>
          </p:nvPr>
        </p:nvSpPr>
        <p:spPr>
          <a:xfrm>
            <a:off x="185700" y="1290975"/>
            <a:ext cx="3707700" cy="33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600">
                <a:solidFill>
                  <a:schemeClr val="dk1"/>
                </a:solidFill>
              </a:rPr>
              <a:t>B.6F - predict possible outcomes of various genetic combinations such as monohybrid crosses, dihybrid crosses and non-Mendelian inheritance</a:t>
            </a:r>
            <a:endParaRPr sz="2600">
              <a:solidFill>
                <a:schemeClr val="dk1"/>
              </a:solidFill>
            </a:endParaRPr>
          </a:p>
        </p:txBody>
      </p:sp>
      <p:pic>
        <p:nvPicPr>
          <p:cNvPr id="147" name="Google Shape;14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67075" y="1243000"/>
            <a:ext cx="4284101" cy="265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9"/>
          <p:cNvSpPr txBox="1">
            <a:spLocks noGrp="1"/>
          </p:cNvSpPr>
          <p:nvPr>
            <p:ph type="title" idx="4294967295"/>
          </p:nvPr>
        </p:nvSpPr>
        <p:spPr>
          <a:xfrm>
            <a:off x="4482901" y="220725"/>
            <a:ext cx="44880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Recall….Chromosomes</a:t>
            </a:r>
            <a:endParaRPr/>
          </a:p>
        </p:txBody>
      </p:sp>
      <p:pic>
        <p:nvPicPr>
          <p:cNvPr id="153" name="Google Shape;15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575" y="220725"/>
            <a:ext cx="3048500" cy="4702050"/>
          </a:xfrm>
          <a:prstGeom prst="rect">
            <a:avLst/>
          </a:prstGeom>
          <a:noFill/>
          <a:ln w="9525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54" name="Google Shape;154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78375" y="1008525"/>
            <a:ext cx="5004550" cy="3981200"/>
          </a:xfrm>
          <a:prstGeom prst="rect">
            <a:avLst/>
          </a:prstGeom>
          <a:noFill/>
          <a:ln w="9525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0"/>
          <p:cNvSpPr txBox="1">
            <a:spLocks noGrp="1"/>
          </p:cNvSpPr>
          <p:nvPr>
            <p:ph type="title" idx="4294967295"/>
          </p:nvPr>
        </p:nvSpPr>
        <p:spPr>
          <a:xfrm>
            <a:off x="682374" y="79075"/>
            <a:ext cx="7630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Crossing over, or recombination occurs...</a:t>
            </a:r>
            <a:endParaRPr b="0"/>
          </a:p>
        </p:txBody>
      </p:sp>
      <p:pic>
        <p:nvPicPr>
          <p:cNvPr id="160" name="Google Shape;16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7450" y="714475"/>
            <a:ext cx="7329100" cy="3929225"/>
          </a:xfrm>
          <a:prstGeom prst="rect">
            <a:avLst/>
          </a:prstGeom>
          <a:noFill/>
          <a:ln w="9525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62" name="Google Shape;162;p30">
            <a:hlinkClick r:id="rId4"/>
          </p:cNvPr>
          <p:cNvSpPr/>
          <p:nvPr/>
        </p:nvSpPr>
        <p:spPr>
          <a:xfrm>
            <a:off x="0" y="5207000"/>
            <a:ext cx="12600" cy="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1"/>
          <p:cNvSpPr txBox="1">
            <a:spLocks noGrp="1"/>
          </p:cNvSpPr>
          <p:nvPr>
            <p:ph type="title" idx="4294967295"/>
          </p:nvPr>
        </p:nvSpPr>
        <p:spPr>
          <a:xfrm>
            <a:off x="2481928" y="173075"/>
            <a:ext cx="5226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Recall….Alleles</a:t>
            </a:r>
            <a:endParaRPr/>
          </a:p>
        </p:txBody>
      </p:sp>
      <p:pic>
        <p:nvPicPr>
          <p:cNvPr id="168" name="Google Shape;16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4899" y="727900"/>
            <a:ext cx="6354200" cy="4236150"/>
          </a:xfrm>
          <a:prstGeom prst="rect">
            <a:avLst/>
          </a:prstGeom>
          <a:noFill/>
          <a:ln w="9525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2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Punnett Squares</a:t>
            </a:r>
            <a:endParaRPr/>
          </a:p>
        </p:txBody>
      </p:sp>
      <p:sp>
        <p:nvSpPr>
          <p:cNvPr id="174" name="Google Shape;174;p32"/>
          <p:cNvSpPr txBox="1">
            <a:spLocks noGrp="1"/>
          </p:cNvSpPr>
          <p:nvPr>
            <p:ph type="body" idx="1"/>
          </p:nvPr>
        </p:nvSpPr>
        <p:spPr>
          <a:xfrm>
            <a:off x="2893225" y="1229075"/>
            <a:ext cx="5829000" cy="315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dk1"/>
                </a:solidFill>
              </a:rPr>
              <a:t>Punnett Squares </a:t>
            </a:r>
            <a:r>
              <a:rPr lang="en" sz="2400">
                <a:solidFill>
                  <a:srgbClr val="000000"/>
                </a:solidFill>
              </a:rPr>
              <a:t>are used to determine the possible genotypes of a cross between two parents.</a:t>
            </a:r>
            <a:endParaRPr sz="24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</a:rPr>
              <a:t>A </a:t>
            </a:r>
            <a:r>
              <a:rPr lang="en" sz="2400" b="1">
                <a:solidFill>
                  <a:schemeClr val="dk1"/>
                </a:solidFill>
              </a:rPr>
              <a:t>monohybrid </a:t>
            </a:r>
            <a:r>
              <a:rPr lang="en" sz="2400">
                <a:solidFill>
                  <a:srgbClr val="000000"/>
                </a:solidFill>
              </a:rPr>
              <a:t>cross examines inheritance of only </a:t>
            </a:r>
            <a:r>
              <a:rPr lang="en" sz="2400" b="1" u="sng">
                <a:solidFill>
                  <a:srgbClr val="000000"/>
                </a:solidFill>
              </a:rPr>
              <a:t>one</a:t>
            </a:r>
            <a:r>
              <a:rPr lang="en" sz="2400">
                <a:solidFill>
                  <a:srgbClr val="000000"/>
                </a:solidFill>
              </a:rPr>
              <a:t> trait.</a:t>
            </a:r>
            <a:endParaRPr sz="24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000000"/>
                </a:solidFill>
              </a:rPr>
              <a:t>A </a:t>
            </a:r>
            <a:r>
              <a:rPr lang="en" sz="2400" b="1">
                <a:solidFill>
                  <a:schemeClr val="dk1"/>
                </a:solidFill>
              </a:rPr>
              <a:t>dihybrid </a:t>
            </a:r>
            <a:r>
              <a:rPr lang="en" sz="2400">
                <a:solidFill>
                  <a:srgbClr val="000000"/>
                </a:solidFill>
              </a:rPr>
              <a:t> c</a:t>
            </a:r>
            <a:r>
              <a:rPr lang="en" sz="2400"/>
              <a:t>ross examines inheritance of </a:t>
            </a:r>
            <a:r>
              <a:rPr lang="en" sz="2400" b="1" u="sng"/>
              <a:t>two</a:t>
            </a:r>
            <a:r>
              <a:rPr lang="en" sz="2400"/>
              <a:t> traits.</a:t>
            </a:r>
            <a:endParaRPr sz="2400">
              <a:solidFill>
                <a:srgbClr val="000000"/>
              </a:solidFill>
            </a:endParaRPr>
          </a:p>
        </p:txBody>
      </p:sp>
      <p:pic>
        <p:nvPicPr>
          <p:cNvPr id="175" name="Google Shape;17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381463"/>
            <a:ext cx="2669375" cy="2669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3"/>
          <p:cNvSpPr txBox="1">
            <a:spLocks noGrp="1"/>
          </p:cNvSpPr>
          <p:nvPr>
            <p:ph type="title"/>
          </p:nvPr>
        </p:nvSpPr>
        <p:spPr>
          <a:xfrm>
            <a:off x="892969" y="94808"/>
            <a:ext cx="7358100" cy="97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Questrial"/>
              <a:buNone/>
            </a:pPr>
            <a:r>
              <a:rPr lang="en">
                <a:latin typeface="Raleway"/>
                <a:ea typeface="Raleway"/>
                <a:cs typeface="Raleway"/>
                <a:sym typeface="Raleway"/>
              </a:rPr>
              <a:t>Monohybrid Cross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1" name="Google Shape;181;p33"/>
          <p:cNvSpPr txBox="1">
            <a:spLocks noGrp="1"/>
          </p:cNvSpPr>
          <p:nvPr>
            <p:ph type="body" idx="1"/>
          </p:nvPr>
        </p:nvSpPr>
        <p:spPr>
          <a:xfrm>
            <a:off x="612650" y="1200150"/>
            <a:ext cx="8153400" cy="13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Simple diagram used to predict expected result of a genetic cross 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320040" lvl="0" indent="-320040" algn="ctr" rtl="0">
              <a:spcBef>
                <a:spcPts val="700"/>
              </a:spcBef>
              <a:spcAft>
                <a:spcPts val="0"/>
              </a:spcAft>
              <a:buSzPts val="1740"/>
              <a:buNone/>
            </a:pPr>
            <a:r>
              <a:rPr lang="en">
                <a:solidFill>
                  <a:srgbClr val="0000FF"/>
                </a:solidFill>
                <a:latin typeface="Lato"/>
                <a:ea typeface="Lato"/>
                <a:cs typeface="Lato"/>
                <a:sym typeface="Lato"/>
              </a:rPr>
              <a:t>Genetic Cross</a:t>
            </a:r>
            <a:endParaRPr>
              <a:solidFill>
                <a:srgbClr val="0000FF"/>
              </a:solidFill>
              <a:latin typeface="Lato"/>
              <a:ea typeface="Lato"/>
              <a:cs typeface="Lato"/>
              <a:sym typeface="Lato"/>
            </a:endParaRPr>
          </a:p>
          <a:p>
            <a:pPr marL="320040" lvl="0" indent="-320040" algn="ctr" rtl="0">
              <a:spcBef>
                <a:spcPts val="700"/>
              </a:spcBef>
              <a:spcAft>
                <a:spcPts val="0"/>
              </a:spcAft>
              <a:buSzPts val="1740"/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Hh x hh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320040" lvl="0" indent="-320040" algn="ctr" rtl="0">
              <a:spcBef>
                <a:spcPts val="700"/>
              </a:spcBef>
              <a:spcAft>
                <a:spcPts val="0"/>
              </a:spcAft>
              <a:buSzPts val="1740"/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  <a:p>
            <a:pPr marL="320040" lvl="0" indent="-320040" algn="ctr" rtl="0">
              <a:spcBef>
                <a:spcPts val="700"/>
              </a:spcBef>
              <a:spcAft>
                <a:spcPts val="0"/>
              </a:spcAft>
              <a:buSzPts val="1740"/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2" name="Google Shape;182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486400" y="2778919"/>
            <a:ext cx="2428875" cy="2364581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33"/>
          <p:cNvSpPr txBox="1"/>
          <p:nvPr/>
        </p:nvSpPr>
        <p:spPr>
          <a:xfrm>
            <a:off x="6026500" y="3429000"/>
            <a:ext cx="6792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Hh</a:t>
            </a:r>
            <a:endParaRPr sz="240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84" name="Google Shape;184;p33"/>
          <p:cNvSpPr txBox="1"/>
          <p:nvPr/>
        </p:nvSpPr>
        <p:spPr>
          <a:xfrm>
            <a:off x="6102600" y="4171950"/>
            <a:ext cx="6792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Hh</a:t>
            </a:r>
            <a:endParaRPr sz="240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85" name="Google Shape;185;p33"/>
          <p:cNvSpPr txBox="1"/>
          <p:nvPr/>
        </p:nvSpPr>
        <p:spPr>
          <a:xfrm>
            <a:off x="6934200" y="3429000"/>
            <a:ext cx="5334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hh</a:t>
            </a:r>
            <a:endParaRPr sz="240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86" name="Google Shape;186;p33"/>
          <p:cNvSpPr txBox="1"/>
          <p:nvPr/>
        </p:nvSpPr>
        <p:spPr>
          <a:xfrm>
            <a:off x="6934200" y="4171950"/>
            <a:ext cx="5334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hh</a:t>
            </a:r>
            <a:endParaRPr sz="240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87" name="Google Shape;187;p33"/>
          <p:cNvSpPr txBox="1"/>
          <p:nvPr/>
        </p:nvSpPr>
        <p:spPr>
          <a:xfrm>
            <a:off x="457200" y="3002400"/>
            <a:ext cx="4114800" cy="15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i="0" u="none" strike="noStrike" cap="none">
                <a:solidFill>
                  <a:srgbClr val="0000FF"/>
                </a:solidFill>
                <a:latin typeface="Lato"/>
                <a:ea typeface="Lato"/>
                <a:cs typeface="Lato"/>
                <a:sym typeface="Lato"/>
              </a:rPr>
              <a:t>Punnett Squares consider </a:t>
            </a:r>
            <a:r>
              <a:rPr lang="en" sz="2800" b="1" i="0" u="sng" strike="noStrike" cap="none">
                <a:solidFill>
                  <a:srgbClr val="0000FF"/>
                </a:solidFill>
                <a:latin typeface="Lato"/>
                <a:ea typeface="Lato"/>
                <a:cs typeface="Lato"/>
                <a:sym typeface="Lato"/>
              </a:rPr>
              <a:t>all</a:t>
            </a:r>
            <a:r>
              <a:rPr lang="en" sz="2800" b="1" i="0" strike="noStrike" cap="none">
                <a:solidFill>
                  <a:srgbClr val="0000FF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2800" b="1" i="0" u="none" strike="noStrike" cap="none">
                <a:solidFill>
                  <a:srgbClr val="0000FF"/>
                </a:solidFill>
                <a:latin typeface="Lato"/>
                <a:ea typeface="Lato"/>
                <a:cs typeface="Lato"/>
                <a:sym typeface="Lato"/>
              </a:rPr>
              <a:t>possible combination of gametes for that particular cross</a:t>
            </a:r>
            <a:endParaRPr sz="2800" b="1">
              <a:solidFill>
                <a:srgbClr val="0000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8" name="Google Shape;188;p33"/>
          <p:cNvSpPr/>
          <p:nvPr/>
        </p:nvSpPr>
        <p:spPr>
          <a:xfrm rot="9915959" flipH="1">
            <a:off x="4441141" y="2931717"/>
            <a:ext cx="1834215" cy="460317"/>
          </a:xfrm>
          <a:prstGeom prst="bentArrow">
            <a:avLst>
              <a:gd name="adj1" fmla="val 25000"/>
              <a:gd name="adj2" fmla="val 48339"/>
              <a:gd name="adj3" fmla="val 25000"/>
              <a:gd name="adj4" fmla="val 43750"/>
            </a:avLst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0000"/>
              </a:solidFill>
            </a:endParaRPr>
          </a:p>
        </p:txBody>
      </p:sp>
      <p:sp>
        <p:nvSpPr>
          <p:cNvPr id="189" name="Google Shape;189;p33"/>
          <p:cNvSpPr/>
          <p:nvPr/>
        </p:nvSpPr>
        <p:spPr>
          <a:xfrm rot="-1809748">
            <a:off x="5199838" y="2936035"/>
            <a:ext cx="250172" cy="1217327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6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Testcross</a:t>
            </a:r>
            <a:endParaRPr/>
          </a:p>
        </p:txBody>
      </p:sp>
      <p:sp>
        <p:nvSpPr>
          <p:cNvPr id="215" name="Google Shape;215;p36"/>
          <p:cNvSpPr txBox="1">
            <a:spLocks noGrp="1"/>
          </p:cNvSpPr>
          <p:nvPr>
            <p:ph type="body" idx="1"/>
          </p:nvPr>
        </p:nvSpPr>
        <p:spPr>
          <a:xfrm>
            <a:off x="508675" y="1229075"/>
            <a:ext cx="8213700" cy="322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</a:rPr>
              <a:t>A</a:t>
            </a:r>
            <a:r>
              <a:rPr lang="en" sz="2400" b="1">
                <a:solidFill>
                  <a:schemeClr val="dk1"/>
                </a:solidFill>
              </a:rPr>
              <a:t> testcross </a:t>
            </a:r>
            <a:r>
              <a:rPr lang="en" sz="2400">
                <a:solidFill>
                  <a:srgbClr val="000000"/>
                </a:solidFill>
              </a:rPr>
              <a:t>can be performed to determine the genotype of a particular organism. Note, the unknown genotype must be either homozygous dominant or homozygous recessive. </a:t>
            </a:r>
            <a:endParaRPr sz="24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000000"/>
                </a:solidFill>
              </a:rPr>
              <a:t>If you cross the unknown organism with a homozygous recessive organism, the offspring will either express only the dominant phenotype </a:t>
            </a:r>
            <a:r>
              <a:rPr lang="en" sz="2400" b="1" u="sng">
                <a:solidFill>
                  <a:srgbClr val="000000"/>
                </a:solidFill>
              </a:rPr>
              <a:t>or</a:t>
            </a:r>
            <a:r>
              <a:rPr lang="en" sz="2400" b="1">
                <a:solidFill>
                  <a:srgbClr val="000000"/>
                </a:solidFill>
              </a:rPr>
              <a:t> </a:t>
            </a:r>
            <a:r>
              <a:rPr lang="en" sz="2400">
                <a:solidFill>
                  <a:srgbClr val="000000"/>
                </a:solidFill>
              </a:rPr>
              <a:t>half dominant and half recessive phenotype.</a:t>
            </a:r>
            <a:endParaRPr sz="24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657</Words>
  <Application>Microsoft Office PowerPoint</Application>
  <PresentationFormat>On-screen Show (16:9)</PresentationFormat>
  <Paragraphs>60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22</vt:i4>
      </vt:variant>
    </vt:vector>
  </HeadingPairs>
  <TitlesOfParts>
    <vt:vector size="32" baseType="lpstr">
      <vt:lpstr>Lato</vt:lpstr>
      <vt:lpstr>Questrial</vt:lpstr>
      <vt:lpstr>Arial</vt:lpstr>
      <vt:lpstr>PT Sans Narrow</vt:lpstr>
      <vt:lpstr>Merriweather Sans</vt:lpstr>
      <vt:lpstr>Raleway</vt:lpstr>
      <vt:lpstr>Helvetica Neue</vt:lpstr>
      <vt:lpstr>Open Sans</vt:lpstr>
      <vt:lpstr>Swiss</vt:lpstr>
      <vt:lpstr>Tropic</vt:lpstr>
      <vt:lpstr>Genetics</vt:lpstr>
      <vt:lpstr>6.5 Traits and Probability</vt:lpstr>
      <vt:lpstr>TEKS</vt:lpstr>
      <vt:lpstr>Recall….Chromosomes</vt:lpstr>
      <vt:lpstr>Crossing over, or recombination occurs...</vt:lpstr>
      <vt:lpstr>Recall….Alleles</vt:lpstr>
      <vt:lpstr>Punnett Squares</vt:lpstr>
      <vt:lpstr>Monohybrid Cross</vt:lpstr>
      <vt:lpstr>Testcross</vt:lpstr>
      <vt:lpstr>PowerPoint Presentation</vt:lpstr>
      <vt:lpstr>Dihybrid Cross</vt:lpstr>
      <vt:lpstr>PowerPoint Presentation</vt:lpstr>
      <vt:lpstr>7.2 Complex Patterns of Inheritance</vt:lpstr>
      <vt:lpstr>TEKS</vt:lpstr>
      <vt:lpstr>Incomplete Dominance</vt:lpstr>
      <vt:lpstr>Codominance</vt:lpstr>
      <vt:lpstr>Polygenic Traits</vt:lpstr>
      <vt:lpstr>Epistasis</vt:lpstr>
      <vt:lpstr>Sex-Linked</vt:lpstr>
      <vt:lpstr>Sex-Linked</vt:lpstr>
      <vt:lpstr>Sex-Linked</vt:lpstr>
      <vt:lpstr>Sex-Linked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Genetics</dc:title>
  <dc:creator>Thomas_Kellough</dc:creator>
  <cp:lastModifiedBy>e141642</cp:lastModifiedBy>
  <cp:revision>1</cp:revision>
  <dcterms:modified xsi:type="dcterms:W3CDTF">2019-01-14T23:14:55Z</dcterms:modified>
</cp:coreProperties>
</file>